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7" r:id="rId9"/>
    <p:sldId id="265" r:id="rId10"/>
    <p:sldId id="262" r:id="rId11"/>
    <p:sldId id="263" r:id="rId12"/>
    <p:sldId id="264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86" r:id="rId25"/>
    <p:sldId id="289" r:id="rId26"/>
    <p:sldId id="290" r:id="rId27"/>
    <p:sldId id="280" r:id="rId28"/>
    <p:sldId id="281" r:id="rId29"/>
  </p:sldIdLst>
  <p:sldSz cx="12192000" cy="6858000"/>
  <p:notesSz cx="6858000" cy="9144000"/>
  <p:defaultTextStyle>
    <a:defPPr>
      <a:defRPr lang="en-P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A15BC-2074-47A3-B8B6-40E5507D8C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815075-0A1A-49EE-8ADB-6BEEBE1A8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A49B6-3AE7-4E10-9489-45C8FB70A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1321-ACEB-410A-A97B-56B841AEBB2C}" type="datetimeFigureOut">
              <a:rPr lang="en-PK" smtClean="0"/>
              <a:t>02/03/2020</a:t>
            </a:fld>
            <a:endParaRPr lang="en-P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17E2BD-E859-4FB1-8AE0-82895D064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09DFF-9B1E-4FB8-8E83-19C7E81F7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3226-2D0A-4E91-A6FB-2F8A3D95BAFB}" type="slidenum">
              <a:rPr lang="en-PK" smtClean="0"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285196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BA696-119F-4746-95E3-ABF8C45F7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0350ED-7324-44D2-9F00-B31B857C22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1E223-386D-4799-B26F-6DD435E73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1321-ACEB-410A-A97B-56B841AEBB2C}" type="datetimeFigureOut">
              <a:rPr lang="en-PK" smtClean="0"/>
              <a:t>02/03/2020</a:t>
            </a:fld>
            <a:endParaRPr lang="en-P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3A614-99EE-4903-B227-5EA4EB077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A0DED-DEA5-4DC0-AA49-B32BE5EE1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3226-2D0A-4E91-A6FB-2F8A3D95BAFB}" type="slidenum">
              <a:rPr lang="en-PK" smtClean="0"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974960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B1D3F8-8E01-4BC5-B9C8-800588148A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BEB9E6-2D0A-415C-9EE7-6E75D9AA0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2D7BF-A355-4E49-A9C2-E2101BBD2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1321-ACEB-410A-A97B-56B841AEBB2C}" type="datetimeFigureOut">
              <a:rPr lang="en-PK" smtClean="0"/>
              <a:t>02/03/2020</a:t>
            </a:fld>
            <a:endParaRPr lang="en-P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0C557-1C33-4530-B8BA-C9DE84F5F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FA1FA-BAC6-4DEB-BA60-47EE7BCD3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3226-2D0A-4E91-A6FB-2F8A3D95BAFB}" type="slidenum">
              <a:rPr lang="en-PK" smtClean="0"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409257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7CECD-8D7E-4CDD-A1EF-F92764768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5A83B-7D7B-4220-A4EA-8DF0D5234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86CFA2-DF05-410E-AF14-F2ABC1108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1321-ACEB-410A-A97B-56B841AEBB2C}" type="datetimeFigureOut">
              <a:rPr lang="en-PK" smtClean="0"/>
              <a:t>02/03/2020</a:t>
            </a:fld>
            <a:endParaRPr lang="en-P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737FA-8262-4E0F-A12F-999F2DA2B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953F4-CA29-4DEF-A6FF-64A153B36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3226-2D0A-4E91-A6FB-2F8A3D95BAFB}" type="slidenum">
              <a:rPr lang="en-PK" smtClean="0"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476516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BBA78-20C0-4D28-9780-73FE3CB45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611572-CFEE-402B-97F5-C53CB219F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53967-EB2B-4580-81DD-FFAF58A91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1321-ACEB-410A-A97B-56B841AEBB2C}" type="datetimeFigureOut">
              <a:rPr lang="en-PK" smtClean="0"/>
              <a:t>02/03/2020</a:t>
            </a:fld>
            <a:endParaRPr lang="en-P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57AEC-FCC5-4182-9836-0ED873D21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F4355-2E78-4328-AFBF-DACAC998A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3226-2D0A-4E91-A6FB-2F8A3D95BAFB}" type="slidenum">
              <a:rPr lang="en-PK" smtClean="0"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425735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56EDF-4457-49B7-BF34-9C956B0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C4E80D-655F-453D-9266-364206BFF0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5ED59F-E3B9-440C-AAE6-DFFAB6D83B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1AC500-9B61-4D66-AF0A-1DE3C843B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1321-ACEB-410A-A97B-56B841AEBB2C}" type="datetimeFigureOut">
              <a:rPr lang="en-PK" smtClean="0"/>
              <a:t>02/03/2020</a:t>
            </a:fld>
            <a:endParaRPr lang="en-PK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2D5611-1EE8-41F7-A214-5B4E81B8B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76044-5C34-4B19-BBC9-9966B59A7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3226-2D0A-4E91-A6FB-2F8A3D95BAFB}" type="slidenum">
              <a:rPr lang="en-PK" smtClean="0"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57876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1CDD5-C693-4A98-96F6-F8E6ED45F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0D7BD2-E063-4A59-B7BF-0547F8581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5A5433-FF9B-48C9-9218-5BB58F2A1A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D16BAC-2C9D-4363-BD02-8AF8291C2C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647EF-F298-4370-9DE5-F3D80E17FC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574121-23C9-4924-B2C7-E70D84A42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1321-ACEB-410A-A97B-56B841AEBB2C}" type="datetimeFigureOut">
              <a:rPr lang="en-PK" smtClean="0"/>
              <a:t>02/03/2020</a:t>
            </a:fld>
            <a:endParaRPr lang="en-P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43DF0C-55CE-4D9E-90BA-88042470C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346881-12D5-4008-87AF-669447C52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3226-2D0A-4E91-A6FB-2F8A3D95BAFB}" type="slidenum">
              <a:rPr lang="en-PK" smtClean="0"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755327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16D4C-045E-4988-A382-8015D0B63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B3CE46-B17D-49EF-9845-0C8C60573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1321-ACEB-410A-A97B-56B841AEBB2C}" type="datetimeFigureOut">
              <a:rPr lang="en-PK" smtClean="0"/>
              <a:t>02/03/2020</a:t>
            </a:fld>
            <a:endParaRPr lang="en-P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6238AB-E643-47E6-AA86-2EECFAE2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19B92-BCF6-46BD-ACF3-0B08E05AD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3226-2D0A-4E91-A6FB-2F8A3D95BAFB}" type="slidenum">
              <a:rPr lang="en-PK" smtClean="0"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59402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4DFB21-ABD9-466C-8CCE-1E6361B47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1321-ACEB-410A-A97B-56B841AEBB2C}" type="datetimeFigureOut">
              <a:rPr lang="en-PK" smtClean="0"/>
              <a:t>02/03/2020</a:t>
            </a:fld>
            <a:endParaRPr lang="en-PK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1D54C-6CF1-456D-8C8F-45E3E467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2292B2-D4D3-4AE5-956F-54FE174D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3226-2D0A-4E91-A6FB-2F8A3D95BAFB}" type="slidenum">
              <a:rPr lang="en-PK" smtClean="0"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528149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480BA-DFFB-42B5-8AD3-201694D4E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9EF3F-3DBE-46EF-89FC-07EE59FD0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C3FB11-017A-4391-814A-E4F8D3A408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D47540-E42B-4F98-ABF3-52FEB262A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1321-ACEB-410A-A97B-56B841AEBB2C}" type="datetimeFigureOut">
              <a:rPr lang="en-PK" smtClean="0"/>
              <a:t>02/03/2020</a:t>
            </a:fld>
            <a:endParaRPr lang="en-PK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4901CC-5F55-451F-A0AC-FAB3841BA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A0308-DA71-4FAF-ABCA-9FF62ECC5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3226-2D0A-4E91-A6FB-2F8A3D95BAFB}" type="slidenum">
              <a:rPr lang="en-PK" smtClean="0"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294550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A7AFD-89FE-47B8-B7D6-23F066E3E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EC213B-1213-4E8D-B2A1-4339F1B951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C07935-5958-4B84-9E85-6C6866B61C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604799-3A9A-4480-B86C-013105AC1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1321-ACEB-410A-A97B-56B841AEBB2C}" type="datetimeFigureOut">
              <a:rPr lang="en-PK" smtClean="0"/>
              <a:t>02/03/2020</a:t>
            </a:fld>
            <a:endParaRPr lang="en-PK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EBA045-C161-4A68-B450-5CA35FB10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DDDD5-C4D3-4BE4-A160-BEAFC0170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3226-2D0A-4E91-A6FB-2F8A3D95BAFB}" type="slidenum">
              <a:rPr lang="en-PK" smtClean="0"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58313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F4BA79-9A4C-43D1-AF3B-168F70D6E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DCBCAA-3E64-4339-A0F4-BC7321927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5A833B-FE08-4F74-ADDE-15D3D3B4A7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41321-ACEB-410A-A97B-56B841AEBB2C}" type="datetimeFigureOut">
              <a:rPr lang="en-PK" smtClean="0"/>
              <a:t>02/03/2020</a:t>
            </a:fld>
            <a:endParaRPr lang="en-P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1DE79-91CA-4CEA-9A36-22C5F65803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E5DD6-A3FB-45D7-BC9F-A5C74FE33F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E3226-2D0A-4E91-A6FB-2F8A3D95BAFB}" type="slidenum">
              <a:rPr lang="en-PK" smtClean="0"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42575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DCCDE-F124-45BB-8F74-E9EB957A96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Essential And Non-essential Fatty Acids </a:t>
            </a:r>
            <a:endParaRPr lang="en-PK" sz="3200" b="1" dirty="0"/>
          </a:p>
        </p:txBody>
      </p:sp>
    </p:spTree>
    <p:extLst>
      <p:ext uri="{BB962C8B-B14F-4D97-AF65-F5344CB8AC3E}">
        <p14:creationId xmlns:p14="http://schemas.microsoft.com/office/powerpoint/2010/main" val="3028108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53098-A901-4A90-8353-F322599631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56603"/>
          </a:xfrm>
        </p:spPr>
        <p:txBody>
          <a:bodyPr>
            <a:normAutofit/>
          </a:bodyPr>
          <a:lstStyle/>
          <a:p>
            <a:r>
              <a:rPr lang="en-US" sz="3200" b="1" dirty="0"/>
              <a:t>Omega-6 fatty acids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8FE6D3-E290-4564-9FE6-32B7332DB3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86929"/>
            <a:ext cx="9144000" cy="257087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dirty="0"/>
              <a:t>It is also polyunsaturated fatty acids.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dirty="0"/>
              <a:t>And essential for the human health.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dirty="0"/>
              <a:t>That’s why people must obtain by consuming food</a:t>
            </a:r>
            <a:endParaRPr lang="en-PK" sz="2600" dirty="0"/>
          </a:p>
        </p:txBody>
      </p:sp>
    </p:spTree>
    <p:extLst>
      <p:ext uri="{BB962C8B-B14F-4D97-AF65-F5344CB8AC3E}">
        <p14:creationId xmlns:p14="http://schemas.microsoft.com/office/powerpoint/2010/main" val="404461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66063-FC51-4274-B97F-40A466740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50575"/>
            <a:ext cx="9144000" cy="928059"/>
          </a:xfrm>
        </p:spPr>
        <p:txBody>
          <a:bodyPr>
            <a:normAutofit/>
          </a:bodyPr>
          <a:lstStyle/>
          <a:p>
            <a:r>
              <a:rPr lang="en-US" sz="3200" b="1" dirty="0"/>
              <a:t>Types of omega-6 fatty acids 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A48F99-E4A0-4EF8-9A85-F8F91D16D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71003"/>
            <a:ext cx="9144000" cy="4536421"/>
          </a:xfrm>
        </p:spPr>
        <p:txBody>
          <a:bodyPr>
            <a:noAutofit/>
          </a:bodyPr>
          <a:lstStyle/>
          <a:p>
            <a:pPr algn="l"/>
            <a:r>
              <a:rPr lang="en-US" sz="2600" b="1" dirty="0"/>
              <a:t>1:linolenic acid: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dirty="0"/>
              <a:t>LA  or linolenic acid is an unsaturated omega-6 fatty acid.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dirty="0"/>
              <a:t>It is an 18 Carbon chain.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dirty="0"/>
              <a:t>The first double bond is located at the 6</a:t>
            </a:r>
            <a:r>
              <a:rPr lang="en-US" sz="2600" baseline="30000" dirty="0"/>
              <a:t>th</a:t>
            </a:r>
            <a:r>
              <a:rPr lang="en-US" sz="2600" dirty="0"/>
              <a:t> carbon from the omega end.</a:t>
            </a:r>
          </a:p>
        </p:txBody>
      </p:sp>
      <p:pic>
        <p:nvPicPr>
          <p:cNvPr id="1028" name="Picture 4" descr="Image result for linolenic acid">
            <a:extLst>
              <a:ext uri="{FF2B5EF4-FFF2-40B4-BE49-F238E27FC236}">
                <a16:creationId xmlns:a16="http://schemas.microsoft.com/office/drawing/2014/main" id="{5A6603F7-E499-4B56-A122-FB2A183AF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289" y="4693041"/>
            <a:ext cx="7526216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F4A35E-D1E3-4A88-94BA-83E4AA6D077D}"/>
              </a:ext>
            </a:extLst>
          </p:cNvPr>
          <p:cNvSpPr txBox="1"/>
          <p:nvPr/>
        </p:nvSpPr>
        <p:spPr>
          <a:xfrm flipH="1">
            <a:off x="245775" y="4946525"/>
            <a:ext cx="1319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Sigma end </a:t>
            </a:r>
            <a:endParaRPr lang="en-PK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38739C7-501A-47D9-BAFC-A6BC59AD89FA}"/>
              </a:ext>
            </a:extLst>
          </p:cNvPr>
          <p:cNvSpPr/>
          <p:nvPr/>
        </p:nvSpPr>
        <p:spPr>
          <a:xfrm>
            <a:off x="1417982" y="5051678"/>
            <a:ext cx="642067" cy="1590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46703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04ABC-2F6E-46C7-9AA2-E8108CE0B0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200000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Types of omega-6 fatty acids 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3B89FE-5002-43F4-AD79-0A43EFFBDA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33489" y="1631852"/>
            <a:ext cx="9144000" cy="3589126"/>
          </a:xfrm>
        </p:spPr>
        <p:txBody>
          <a:bodyPr>
            <a:noAutofit/>
          </a:bodyPr>
          <a:lstStyle/>
          <a:p>
            <a:pPr algn="l"/>
            <a:r>
              <a:rPr lang="en-US" sz="2600" b="1" dirty="0"/>
              <a:t>2: Arachidonic acid or AA: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dirty="0"/>
              <a:t>It is an 20 carbon chain.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dirty="0"/>
              <a:t>It’s first double bond is located at the 6</a:t>
            </a:r>
            <a:r>
              <a:rPr lang="en-US" sz="2600" baseline="30000" dirty="0"/>
              <a:t>th</a:t>
            </a:r>
            <a:r>
              <a:rPr lang="en-US" sz="2600" dirty="0"/>
              <a:t> carbon from the omega end.</a:t>
            </a:r>
          </a:p>
        </p:txBody>
      </p:sp>
      <p:pic>
        <p:nvPicPr>
          <p:cNvPr id="2050" name="Picture 2" descr="Image result for arachidonic acid">
            <a:extLst>
              <a:ext uri="{FF2B5EF4-FFF2-40B4-BE49-F238E27FC236}">
                <a16:creationId xmlns:a16="http://schemas.microsoft.com/office/drawing/2014/main" id="{9A91521A-2C60-445F-A89C-8DF09F6B4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615" y="3426415"/>
            <a:ext cx="7080739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D279E6-CE0F-4D42-A7DC-3617E539E5A5}"/>
              </a:ext>
            </a:extLst>
          </p:cNvPr>
          <p:cNvSpPr txBox="1"/>
          <p:nvPr/>
        </p:nvSpPr>
        <p:spPr>
          <a:xfrm>
            <a:off x="0" y="4168538"/>
            <a:ext cx="121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Sigma end</a:t>
            </a:r>
            <a:endParaRPr lang="en-PK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697C7DBA-5C9A-4050-9DB7-31B248B9982F}"/>
              </a:ext>
            </a:extLst>
          </p:cNvPr>
          <p:cNvSpPr/>
          <p:nvPr/>
        </p:nvSpPr>
        <p:spPr>
          <a:xfrm>
            <a:off x="1214511" y="4168539"/>
            <a:ext cx="1017818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47138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8791A-0005-401D-B84A-E4785E8D18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96767"/>
          </a:xfrm>
        </p:spPr>
        <p:txBody>
          <a:bodyPr>
            <a:normAutofit/>
          </a:bodyPr>
          <a:lstStyle/>
          <a:p>
            <a:r>
              <a:rPr lang="en-US" sz="3200" b="1" dirty="0"/>
              <a:t>Sources of omega-6 fatty acid 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F02C14-8AD7-4EAC-A54E-BE4F948A8B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19130"/>
            <a:ext cx="9144000" cy="4015409"/>
          </a:xfrm>
        </p:spPr>
        <p:txBody>
          <a:bodyPr/>
          <a:lstStyle/>
          <a:p>
            <a:pPr algn="l"/>
            <a:r>
              <a:rPr lang="en-US" b="1" dirty="0"/>
              <a:t>Sources of LA:</a:t>
            </a:r>
          </a:p>
          <a:p>
            <a:pPr algn="l"/>
            <a:r>
              <a:rPr lang="en-US" dirty="0"/>
              <a:t>Soybean oil, corn oil, safflower oil, sunflower oil, peanut oil, cotton seed oil, and </a:t>
            </a:r>
            <a:r>
              <a:rPr lang="en-US"/>
              <a:t>Rice Bran </a:t>
            </a:r>
            <a:r>
              <a:rPr lang="en-US" dirty="0"/>
              <a:t>Oil.</a:t>
            </a:r>
          </a:p>
          <a:p>
            <a:pPr algn="l"/>
            <a:r>
              <a:rPr lang="en-US" b="1" dirty="0"/>
              <a:t>Sources of AA:</a:t>
            </a:r>
          </a:p>
          <a:p>
            <a:pPr algn="l"/>
            <a:r>
              <a:rPr lang="en-US" dirty="0"/>
              <a:t>Peanut oil</a:t>
            </a:r>
            <a:r>
              <a:rPr lang="en-US" b="1" dirty="0"/>
              <a:t>,</a:t>
            </a:r>
            <a:r>
              <a:rPr lang="en-US" dirty="0"/>
              <a:t> meat, eggs, and diary products.</a:t>
            </a:r>
            <a:endParaRPr lang="en-PK" dirty="0"/>
          </a:p>
          <a:p>
            <a:pPr algn="l"/>
            <a:endParaRPr lang="en-PK" dirty="0"/>
          </a:p>
          <a:p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04709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FAEE8-4661-4CAE-8A9B-D8C6DD2C65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84733"/>
          </a:xfrm>
        </p:spPr>
        <p:txBody>
          <a:bodyPr>
            <a:normAutofit/>
          </a:bodyPr>
          <a:lstStyle/>
          <a:p>
            <a:r>
              <a:rPr lang="en-US" sz="3200" b="1" dirty="0"/>
              <a:t>Non Essential Fatty Acid 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10BCF2-874B-4B47-93F9-1996FE6797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68282"/>
            <a:ext cx="9144000" cy="2261382"/>
          </a:xfrm>
        </p:spPr>
        <p:txBody>
          <a:bodyPr>
            <a:noAutofit/>
          </a:bodyPr>
          <a:lstStyle/>
          <a:p>
            <a:pPr algn="l"/>
            <a:r>
              <a:rPr lang="en-US" sz="2600" dirty="0"/>
              <a:t>Those fatty acids which are synthesized from the other nutrients like carbohydrates and other unsaturated fatty acids.</a:t>
            </a:r>
          </a:p>
          <a:p>
            <a:pPr algn="l"/>
            <a:r>
              <a:rPr lang="en-US" sz="2600" dirty="0"/>
              <a:t>e.g.:</a:t>
            </a:r>
          </a:p>
          <a:p>
            <a:pPr algn="l"/>
            <a:r>
              <a:rPr lang="en-US" sz="2600" dirty="0"/>
              <a:t>Omega-9 fatty acids  </a:t>
            </a:r>
            <a:endParaRPr lang="en-PK" sz="2600" dirty="0"/>
          </a:p>
        </p:txBody>
      </p:sp>
    </p:spTree>
    <p:extLst>
      <p:ext uri="{BB962C8B-B14F-4D97-AF65-F5344CB8AC3E}">
        <p14:creationId xmlns:p14="http://schemas.microsoft.com/office/powerpoint/2010/main" val="73341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703CE-F7D7-4AAB-8C60-331F86D793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04002"/>
          </a:xfrm>
        </p:spPr>
        <p:txBody>
          <a:bodyPr>
            <a:normAutofit/>
          </a:bodyPr>
          <a:lstStyle/>
          <a:p>
            <a:r>
              <a:rPr lang="en-US" sz="3200" b="1" dirty="0"/>
              <a:t>Omega-9 Fatty Acid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F0E46E-D686-43D3-8135-87CE6839DC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58887"/>
            <a:ext cx="9144000" cy="3723861"/>
          </a:xfrm>
        </p:spPr>
        <p:txBody>
          <a:bodyPr>
            <a:no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It is the  family of unsaturated fatty acid.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It is commonly found in vegetable and animal fats.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This is monounsaturated fat. Because double bond is in the  ninth position from the omega end.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Also known as oleic acid.  </a:t>
            </a:r>
            <a:endParaRPr lang="en-PK" sz="2600" dirty="0"/>
          </a:p>
        </p:txBody>
      </p:sp>
    </p:spTree>
    <p:extLst>
      <p:ext uri="{BB962C8B-B14F-4D97-AF65-F5344CB8AC3E}">
        <p14:creationId xmlns:p14="http://schemas.microsoft.com/office/powerpoint/2010/main" val="127844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EDC1E-8EDE-43B8-BB02-05D3940E18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84733"/>
          </a:xfrm>
        </p:spPr>
        <p:txBody>
          <a:bodyPr>
            <a:normAutofit/>
          </a:bodyPr>
          <a:lstStyle/>
          <a:p>
            <a:r>
              <a:rPr lang="en-US" sz="3200" b="1" dirty="0"/>
              <a:t>Sources Of Omega-9 Fatty Acids 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1C2AC6-4854-4F57-8DB7-14E69F3A0D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50434"/>
            <a:ext cx="9144000" cy="3869635"/>
          </a:xfrm>
        </p:spPr>
        <p:txBody>
          <a:bodyPr>
            <a:normAutofit/>
          </a:bodyPr>
          <a:lstStyle/>
          <a:p>
            <a:pPr algn="l"/>
            <a:r>
              <a:rPr lang="en-US" sz="2600" dirty="0"/>
              <a:t>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Canola oil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Sunflower oil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Almonds oil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PK" sz="2600" dirty="0"/>
          </a:p>
        </p:txBody>
      </p:sp>
    </p:spTree>
    <p:extLst>
      <p:ext uri="{BB962C8B-B14F-4D97-AF65-F5344CB8AC3E}">
        <p14:creationId xmlns:p14="http://schemas.microsoft.com/office/powerpoint/2010/main" val="60632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EB540-B121-4F65-9CB5-B7F67999EC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1878"/>
            <a:ext cx="9144000" cy="1258957"/>
          </a:xfrm>
        </p:spPr>
        <p:txBody>
          <a:bodyPr>
            <a:normAutofit/>
          </a:bodyPr>
          <a:lstStyle/>
          <a:p>
            <a:r>
              <a:rPr lang="en-US" sz="3200" b="1" dirty="0"/>
              <a:t> Ester Formation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79FBEA-B6DD-4CEA-A61B-6613E181E9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55304" y="2410157"/>
            <a:ext cx="9144000" cy="3286539"/>
          </a:xfrm>
        </p:spPr>
        <p:txBody>
          <a:bodyPr>
            <a:no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Carboxylic acid  react with alcohols to form ester.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The reaction of ester formation is called esterification.</a:t>
            </a:r>
          </a:p>
          <a:p>
            <a:pPr algn="l"/>
            <a:r>
              <a:rPr lang="en-US" sz="2600" b="1" dirty="0"/>
              <a:t>Reactants: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/>
              <a:t>Carboxylic acid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/>
              <a:t>Alcohol</a:t>
            </a:r>
          </a:p>
          <a:p>
            <a:pPr algn="l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37531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E1C79-8AC3-4082-BC5A-92BB50B356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522363"/>
          </a:xfrm>
        </p:spPr>
        <p:txBody>
          <a:bodyPr/>
          <a:lstStyle/>
          <a:p>
            <a:r>
              <a:rPr lang="en-US" sz="3200" b="1" dirty="0"/>
              <a:t>Esterification:</a:t>
            </a:r>
            <a:endParaRPr lang="en-PK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F91997-4F8E-4435-91C3-242FC74342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953507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PK" dirty="0"/>
          </a:p>
        </p:txBody>
      </p:sp>
      <p:pic>
        <p:nvPicPr>
          <p:cNvPr id="1026" name="Picture 2" descr="Image result for ester formation">
            <a:extLst>
              <a:ext uri="{FF2B5EF4-FFF2-40B4-BE49-F238E27FC236}">
                <a16:creationId xmlns:a16="http://schemas.microsoft.com/office/drawing/2014/main" id="{8888D1AA-F128-4157-B188-65D3CB66C4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" t="-8966" r="-3802" b="-8966"/>
          <a:stretch/>
        </p:blipFill>
        <p:spPr bwMode="auto">
          <a:xfrm>
            <a:off x="3224432" y="3080825"/>
            <a:ext cx="5976000" cy="320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67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9E679-975B-4BEA-A4A3-01F684083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69145"/>
          </a:xfrm>
        </p:spPr>
        <p:txBody>
          <a:bodyPr>
            <a:normAutofit/>
          </a:bodyPr>
          <a:lstStyle/>
          <a:p>
            <a:r>
              <a:rPr lang="en-US" sz="3200" b="1" dirty="0"/>
              <a:t>Characteristic of Esterification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FCEB40-95F2-4B6D-B072-059182CAA3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26079"/>
            <a:ext cx="9144000" cy="2686929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It is an endothermic reaction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In forward direction it is called esterification.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In reverse direction it is called hydrolysis.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Fruity odor.</a:t>
            </a:r>
            <a:endParaRPr lang="en-PK" sz="2600" dirty="0"/>
          </a:p>
        </p:txBody>
      </p:sp>
    </p:spTree>
    <p:extLst>
      <p:ext uri="{BB962C8B-B14F-4D97-AF65-F5344CB8AC3E}">
        <p14:creationId xmlns:p14="http://schemas.microsoft.com/office/powerpoint/2010/main" val="1697916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F0D10-D282-429E-BB10-C399A21BD0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85461"/>
          </a:xfrm>
        </p:spPr>
        <p:txBody>
          <a:bodyPr>
            <a:normAutofit/>
          </a:bodyPr>
          <a:lstStyle/>
          <a:p>
            <a:r>
              <a:rPr lang="en-US" sz="3200" b="1" dirty="0"/>
              <a:t>Essential Fatty Acids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2A11CF-6E7E-4280-9708-E6A421F9F7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078" y="1696278"/>
            <a:ext cx="9144000" cy="3521766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600" dirty="0"/>
              <a:t>Essential fatty acids are fatty acids that human and other animals must ingest because the body requires them for good health but cannot synthesize them.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600" dirty="0"/>
              <a:t>The body can synthesize most of the fats it needs from the diet.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600" dirty="0"/>
              <a:t>However two essential fatty acids linolenic and linoleic acids cannot be synthesized in the body and must be obtained from food</a:t>
            </a:r>
            <a:endParaRPr lang="en-PK" sz="2600" dirty="0"/>
          </a:p>
        </p:txBody>
      </p:sp>
    </p:spTree>
    <p:extLst>
      <p:ext uri="{BB962C8B-B14F-4D97-AF65-F5344CB8AC3E}">
        <p14:creationId xmlns:p14="http://schemas.microsoft.com/office/powerpoint/2010/main" val="372734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60EAA-6D18-4F24-B670-9DE5D16A7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72197"/>
          </a:xfrm>
        </p:spPr>
        <p:txBody>
          <a:bodyPr/>
          <a:lstStyle/>
          <a:p>
            <a:r>
              <a:rPr lang="en-US" sz="3200" b="1" dirty="0"/>
              <a:t>Triglycerides</a:t>
            </a:r>
            <a:r>
              <a:rPr lang="en-US" b="1" dirty="0"/>
              <a:t> </a:t>
            </a:r>
            <a:endParaRPr lang="en-PK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86D38A-9AC2-4623-A1BD-3934B266F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504049"/>
            <a:ext cx="9144000" cy="4009293"/>
          </a:xfrm>
        </p:spPr>
        <p:txBody>
          <a:bodyPr>
            <a:noAutofit/>
          </a:bodyPr>
          <a:lstStyle/>
          <a:p>
            <a:pPr algn="l"/>
            <a:r>
              <a:rPr lang="en-US" sz="2600" b="1" dirty="0"/>
              <a:t>Definition:</a:t>
            </a:r>
          </a:p>
          <a:p>
            <a:pPr algn="l"/>
            <a:r>
              <a:rPr lang="en-US" sz="2600" dirty="0"/>
              <a:t>A triglyceride is an ester derived from glycerol and three fatty acids. Triglycerides are the main constituents of body fat in humans and other animals, as well as vegetable fat.</a:t>
            </a:r>
          </a:p>
          <a:p>
            <a:pPr algn="l"/>
            <a:r>
              <a:rPr lang="en-US" sz="2600" b="1" dirty="0"/>
              <a:t>Types: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2600" dirty="0"/>
              <a:t>Simple triglycerides 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2600" dirty="0"/>
              <a:t>Mix triglycerides </a:t>
            </a:r>
          </a:p>
        </p:txBody>
      </p:sp>
    </p:spTree>
    <p:extLst>
      <p:ext uri="{BB962C8B-B14F-4D97-AF65-F5344CB8AC3E}">
        <p14:creationId xmlns:p14="http://schemas.microsoft.com/office/powerpoint/2010/main" val="106311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EECC7-2D85-4B2C-B6AD-710D1769C3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10818"/>
            <a:ext cx="9144000" cy="715618"/>
          </a:xfrm>
        </p:spPr>
        <p:txBody>
          <a:bodyPr>
            <a:normAutofit/>
          </a:bodyPr>
          <a:lstStyle/>
          <a:p>
            <a:r>
              <a:rPr lang="en-US" sz="3200" b="1" dirty="0"/>
              <a:t>Simple Triglycerides 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00DB95-F606-471E-AF1E-90CAAA1C76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90261"/>
            <a:ext cx="9144000" cy="1838739"/>
          </a:xfrm>
        </p:spPr>
        <p:txBody>
          <a:bodyPr>
            <a:noAutofit/>
          </a:bodyPr>
          <a:lstStyle/>
          <a:p>
            <a:pPr algn="l"/>
            <a:r>
              <a:rPr lang="en-US" sz="2600" b="1" dirty="0"/>
              <a:t>Definition:</a:t>
            </a:r>
          </a:p>
          <a:p>
            <a:pPr algn="l"/>
            <a:r>
              <a:rPr lang="en-US" sz="2600" dirty="0"/>
              <a:t>           Simple </a:t>
            </a:r>
            <a:r>
              <a:rPr lang="en-US" dirty="0"/>
              <a:t>triglycerides</a:t>
            </a:r>
            <a:r>
              <a:rPr lang="en-US" sz="2600" dirty="0"/>
              <a:t> are those in which each molecule of glycerol is combined with three molecules of one acid—</a:t>
            </a:r>
          </a:p>
          <a:p>
            <a:pPr algn="l"/>
            <a:r>
              <a:rPr lang="en-US" sz="2600" dirty="0"/>
              <a:t>e.g.:</a:t>
            </a:r>
          </a:p>
          <a:p>
            <a:pPr algn="l"/>
            <a:r>
              <a:rPr lang="en-US" sz="2600" dirty="0"/>
              <a:t> Tripalmitin</a:t>
            </a:r>
            <a:endParaRPr lang="en-PK" sz="2600" dirty="0"/>
          </a:p>
        </p:txBody>
      </p:sp>
      <p:pic>
        <p:nvPicPr>
          <p:cNvPr id="4" name="Picture 2" descr="Image result for mixed triglycerides example">
            <a:extLst>
              <a:ext uri="{FF2B5EF4-FFF2-40B4-BE49-F238E27FC236}">
                <a16:creationId xmlns:a16="http://schemas.microsoft.com/office/drawing/2014/main" id="{D9D4C12D-B32A-4D3F-BC1B-9D4A64B359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5" t="693" r="51039" b="-2285"/>
          <a:stretch/>
        </p:blipFill>
        <p:spPr bwMode="auto">
          <a:xfrm>
            <a:off x="4320207" y="3667180"/>
            <a:ext cx="3684106" cy="294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24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D87B0-C58F-442E-8BE0-96EBB53555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1792"/>
            <a:ext cx="9144000" cy="715618"/>
          </a:xfrm>
        </p:spPr>
        <p:txBody>
          <a:bodyPr>
            <a:normAutofit/>
          </a:bodyPr>
          <a:lstStyle/>
          <a:p>
            <a:r>
              <a:rPr lang="en-US" sz="3200" b="1" dirty="0"/>
              <a:t>Mix Triglycerides 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AEC46B-76DC-4B56-873E-55CDC077C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874644"/>
            <a:ext cx="9144000" cy="4144617"/>
          </a:xfrm>
        </p:spPr>
        <p:txBody>
          <a:bodyPr>
            <a:normAutofit/>
          </a:bodyPr>
          <a:lstStyle/>
          <a:p>
            <a:pPr algn="l"/>
            <a:r>
              <a:rPr lang="en-US" sz="2600" b="1" dirty="0"/>
              <a:t>Definition:</a:t>
            </a:r>
          </a:p>
          <a:p>
            <a:pPr algn="l"/>
            <a:r>
              <a:rPr lang="en-US" sz="2600" dirty="0"/>
              <a:t>             One molecule of glycerol is combined with two or three different fatty acids.</a:t>
            </a:r>
          </a:p>
          <a:p>
            <a:pPr algn="l"/>
            <a:r>
              <a:rPr lang="en-US" sz="2600" b="1" dirty="0"/>
              <a:t>Example:</a:t>
            </a:r>
          </a:p>
          <a:p>
            <a:pPr algn="l"/>
            <a:r>
              <a:rPr lang="en-US" sz="2600" dirty="0"/>
              <a:t>Stearodipalmitin</a:t>
            </a:r>
          </a:p>
          <a:p>
            <a:pPr algn="l"/>
            <a:endParaRPr lang="en-US" sz="2600" dirty="0"/>
          </a:p>
          <a:p>
            <a:pPr algn="l"/>
            <a:endParaRPr lang="en-PK" sz="2600" dirty="0"/>
          </a:p>
        </p:txBody>
      </p:sp>
      <p:pic>
        <p:nvPicPr>
          <p:cNvPr id="4" name="Picture 2" descr="Image result for mixed triglycerides example">
            <a:extLst>
              <a:ext uri="{FF2B5EF4-FFF2-40B4-BE49-F238E27FC236}">
                <a16:creationId xmlns:a16="http://schemas.microsoft.com/office/drawing/2014/main" id="{E259EFE8-7D99-4367-BB72-0A53A5F5FA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21" b="-3747"/>
          <a:stretch/>
        </p:blipFill>
        <p:spPr bwMode="auto">
          <a:xfrm>
            <a:off x="4240696" y="3246782"/>
            <a:ext cx="5179529" cy="348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17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3AB35-ED1F-480C-BBA5-68E7F15B2C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32941"/>
          </a:xfrm>
        </p:spPr>
        <p:txBody>
          <a:bodyPr>
            <a:noAutofit/>
          </a:bodyPr>
          <a:lstStyle/>
          <a:p>
            <a:r>
              <a:rPr lang="en-US" sz="3200" b="1" dirty="0"/>
              <a:t>Hydrogenation</a:t>
            </a:r>
            <a:br>
              <a:rPr lang="en-US" sz="3200" b="1" dirty="0"/>
            </a:b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59C0E8-7665-49FD-969F-1CE199A41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88107" y="2279373"/>
            <a:ext cx="8420458" cy="4161183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b="1" dirty="0"/>
              <a:t>Hydrogenation</a:t>
            </a:r>
            <a:r>
              <a:rPr lang="en-US" sz="2600" dirty="0"/>
              <a:t> converts liquid vegetable oils into solid or semi-solid </a:t>
            </a:r>
            <a:r>
              <a:rPr lang="en-US" sz="2600" b="1" dirty="0"/>
              <a:t>fats.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2600" b="1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dirty="0"/>
              <a:t>This reaction is take place in the presence of catalyst 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26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26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26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26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dirty="0"/>
              <a:t>At the industrial level hydrogenation is used to convert unsaturated fatty acid(oil) into saturated fatty acid(ghee).</a:t>
            </a:r>
          </a:p>
          <a:p>
            <a:pPr algn="l"/>
            <a:endParaRPr lang="en-PK" sz="2600" dirty="0"/>
          </a:p>
        </p:txBody>
      </p:sp>
      <p:pic>
        <p:nvPicPr>
          <p:cNvPr id="3076" name="Picture 4" descr="Image result for hydrogenation of lipids">
            <a:extLst>
              <a:ext uri="{FF2B5EF4-FFF2-40B4-BE49-F238E27FC236}">
                <a16:creationId xmlns:a16="http://schemas.microsoft.com/office/drawing/2014/main" id="{FD236C7B-AE20-4447-BC4B-72D6984B6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574" y="4068417"/>
            <a:ext cx="8102991" cy="94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45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2E81A-2F1A-4638-951B-FEB937B1F9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6017"/>
            <a:ext cx="9144000" cy="1060174"/>
          </a:xfrm>
        </p:spPr>
        <p:txBody>
          <a:bodyPr/>
          <a:lstStyle/>
          <a:p>
            <a:r>
              <a:rPr lang="en-US" sz="3200" b="1" dirty="0"/>
              <a:t>Oxidation</a:t>
            </a:r>
            <a:r>
              <a:rPr lang="en-US" b="1" dirty="0"/>
              <a:t> </a:t>
            </a:r>
            <a:endParaRPr lang="en-PK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F504FB-1322-4A2B-864A-6F6D6897E7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6035" y="1417983"/>
            <a:ext cx="9144000" cy="5440017"/>
          </a:xfrm>
        </p:spPr>
        <p:txBody>
          <a:bodyPr>
            <a:noAutofit/>
          </a:bodyPr>
          <a:lstStyle/>
          <a:p>
            <a:pPr algn="l"/>
            <a:endParaRPr lang="en-US" sz="2600" dirty="0"/>
          </a:p>
          <a:p>
            <a:pPr algn="l">
              <a:lnSpc>
                <a:spcPct val="150000"/>
              </a:lnSpc>
            </a:pP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Initiation:</a:t>
            </a:r>
          </a:p>
          <a:p>
            <a:pPr algn="l">
              <a:lnSpc>
                <a:spcPct val="150000"/>
              </a:lnSpc>
            </a:pP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give rise to highly reactive molecule which have unpaired electron, called free radicle. </a:t>
            </a:r>
          </a:p>
          <a:p>
            <a:pPr algn="l">
              <a:lnSpc>
                <a:spcPct val="150000"/>
              </a:lnSpc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dot( . ) on R shows the presence of unpaired electron.</a:t>
            </a:r>
          </a:p>
          <a:p>
            <a:endParaRPr lang="en-US" sz="2600" baseline="30000" dirty="0"/>
          </a:p>
          <a:p>
            <a:endParaRPr lang="en-US" sz="2600" baseline="30000" dirty="0"/>
          </a:p>
          <a:p>
            <a:endParaRPr lang="en-PK" sz="2600" dirty="0"/>
          </a:p>
          <a:p>
            <a:endParaRPr lang="en-US" sz="2600" dirty="0"/>
          </a:p>
          <a:p>
            <a:endParaRPr lang="en-PK" sz="2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38D221-FEDE-4658-95AC-A4DF695C5C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06" b="58514"/>
          <a:stretch/>
        </p:blipFill>
        <p:spPr>
          <a:xfrm>
            <a:off x="1987214" y="2663687"/>
            <a:ext cx="8468751" cy="4373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71408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B664B-E20B-4364-873E-D7577A0ED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3339"/>
            <a:ext cx="10515600" cy="563362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Propagation:</a:t>
            </a:r>
          </a:p>
          <a:p>
            <a:pPr>
              <a:lnSpc>
                <a:spcPct val="150000"/>
              </a:lnSpc>
            </a:pP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Atmospheric oxygen react with free radicle to produce peroxy radicles(These are also highly reactive and react with other unsaturated fatty acids.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it produce hydroperoxides(ROOH) and other free radicle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A73711E-E513-4F38-8C12-D07620C404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33" b="25921"/>
          <a:stretch/>
        </p:blipFill>
        <p:spPr>
          <a:xfrm>
            <a:off x="1921565" y="1497495"/>
            <a:ext cx="7898296" cy="9674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28354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9336C-774B-4EC6-A55F-5141DDA69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Termination:  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8F6CA-84FA-4FAE-B7BE-96C9A49D9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515600" cy="4825241"/>
          </a:xfrm>
        </p:spPr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free  radicle combine to form a stable speci</a:t>
            </a:r>
            <a:r>
              <a:rPr lang="en-US" dirty="0"/>
              <a:t>e</a:t>
            </a:r>
            <a:endParaRPr lang="en-PK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21963C0-83EE-4480-A430-2057EABC8A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34" b="580"/>
          <a:stretch/>
        </p:blipFill>
        <p:spPr>
          <a:xfrm>
            <a:off x="2146852" y="1273659"/>
            <a:ext cx="7898296" cy="8893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8900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E5F52-ABF8-41B8-962A-C22EFF5738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25707"/>
          </a:xfrm>
        </p:spPr>
        <p:txBody>
          <a:bodyPr>
            <a:normAutofit/>
          </a:bodyPr>
          <a:lstStyle/>
          <a:p>
            <a:r>
              <a:rPr lang="en-US" sz="3200" b="1" dirty="0"/>
              <a:t>What is rancidity?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E685D1-7356-429B-A4FD-F11C412157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66642"/>
            <a:ext cx="9144000" cy="2806148"/>
          </a:xfrm>
        </p:spPr>
        <p:txBody>
          <a:bodyPr>
            <a:normAutofit/>
          </a:bodyPr>
          <a:lstStyle/>
          <a:p>
            <a:pPr algn="l"/>
            <a:r>
              <a:rPr lang="en-US" sz="2600" dirty="0"/>
              <a:t>Rancidity is the development of unpleasant smells in  fats and oils which are often accompanied by chains in their texture and appearance.</a:t>
            </a:r>
          </a:p>
          <a:p>
            <a:pPr algn="l"/>
            <a:r>
              <a:rPr lang="en-US" sz="2600" b="1" dirty="0"/>
              <a:t>Types: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600" b="1" dirty="0"/>
              <a:t>Hydrolytic rancidity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600" b="1" dirty="0"/>
              <a:t>Oxidative rancidity</a:t>
            </a:r>
          </a:p>
          <a:p>
            <a:pPr algn="l"/>
            <a:endParaRPr lang="en-PK" sz="2600" dirty="0"/>
          </a:p>
        </p:txBody>
      </p:sp>
    </p:spTree>
    <p:extLst>
      <p:ext uri="{BB962C8B-B14F-4D97-AF65-F5344CB8AC3E}">
        <p14:creationId xmlns:p14="http://schemas.microsoft.com/office/powerpoint/2010/main" val="1335781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0EEB2-2D8E-41D7-B6F7-3688A8B00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148" y="365125"/>
            <a:ext cx="10452652" cy="1325563"/>
          </a:xfrm>
        </p:spPr>
        <p:txBody>
          <a:bodyPr>
            <a:normAutofit/>
          </a:bodyPr>
          <a:lstStyle/>
          <a:p>
            <a:r>
              <a:rPr lang="en-US" sz="3200" b="1" dirty="0"/>
              <a:t>Hydrolytic rancidity                            Oxidative rancidity   </a:t>
            </a:r>
            <a:endParaRPr lang="en-PK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82F32-4B44-437B-97B7-5EF6961A2D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5057"/>
            <a:ext cx="5181600" cy="4351338"/>
          </a:xfrm>
        </p:spPr>
        <p:txBody>
          <a:bodyPr>
            <a:noAutofit/>
          </a:bodyPr>
          <a:lstStyle/>
          <a:p>
            <a:r>
              <a:rPr lang="en-US" sz="2600" dirty="0"/>
              <a:t>Cause by the breaking down of 	a lipid into it’s component fatty acids and glycerol.</a:t>
            </a:r>
          </a:p>
          <a:p>
            <a:pPr marL="0" indent="0">
              <a:buNone/>
            </a:pPr>
            <a:r>
              <a:rPr lang="en-US" sz="2600" dirty="0"/>
              <a:t> C-O-CO-R+H</a:t>
            </a:r>
            <a:r>
              <a:rPr lang="en-US" sz="2600" baseline="-25000" dirty="0"/>
              <a:t>2</a:t>
            </a:r>
            <a:r>
              <a:rPr lang="en-US" sz="2600" dirty="0"/>
              <a:t>O       C-O-H+HO-CO-R</a:t>
            </a:r>
            <a:endParaRPr lang="en-PK" sz="2600" dirty="0"/>
          </a:p>
          <a:p>
            <a:r>
              <a:rPr lang="en-US" sz="2600" dirty="0"/>
              <a:t>Occurs more rapidly in the presence of enzymes such as lipase and with heat and moisture.</a:t>
            </a:r>
          </a:p>
          <a:p>
            <a:r>
              <a:rPr lang="en-US" sz="2600" dirty="0"/>
              <a:t>Water present in the food and high temperature will increase the rate of hydrolysis to fatty acids.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F55BA6-063A-4E7B-B303-64ECF9FD06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82275"/>
            <a:ext cx="5181600" cy="4351338"/>
          </a:xfrm>
        </p:spPr>
        <p:txBody>
          <a:bodyPr>
            <a:noAutofit/>
          </a:bodyPr>
          <a:lstStyle/>
          <a:p>
            <a:r>
              <a:rPr lang="en-US" sz="2600" dirty="0"/>
              <a:t>Occurs due to the oxidation of fatty acids chains typically by the addition of oxygen across the C=C bond in unsaturated fatty acids.</a:t>
            </a:r>
          </a:p>
          <a:p>
            <a:r>
              <a:rPr lang="en-US" sz="2600" dirty="0"/>
              <a:t>The process proceeds by a free radicle mechanism catalyzed by light in the presence of enzymes or metal ion.</a:t>
            </a:r>
          </a:p>
          <a:p>
            <a:r>
              <a:rPr lang="en-US" sz="2600" dirty="0"/>
              <a:t>The complex free radicle reactions will produce a wild variety of products many of which have unpleasant odors or taste.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B56ABCEE-DC51-4940-8EE2-931507A29B8F}"/>
              </a:ext>
            </a:extLst>
          </p:cNvPr>
          <p:cNvSpPr/>
          <p:nvPr/>
        </p:nvSpPr>
        <p:spPr>
          <a:xfrm>
            <a:off x="3028121" y="2700620"/>
            <a:ext cx="400879" cy="2080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50358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B31BF-462D-4619-9190-04A8F6E9E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7409" y="765312"/>
            <a:ext cx="8587409" cy="834888"/>
          </a:xfrm>
        </p:spPr>
        <p:txBody>
          <a:bodyPr>
            <a:normAutofit/>
          </a:bodyPr>
          <a:lstStyle/>
          <a:p>
            <a:r>
              <a:rPr lang="en-US" sz="3200" b="1" dirty="0"/>
              <a:t>Classification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D9FC44-C781-47E1-BC5A-7269FAE449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8956" y="1773238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2600" dirty="0"/>
              <a:t>There are two classes of essential fatty acids.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dirty="0"/>
              <a:t>Omega-3 fatty  acids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dirty="0"/>
              <a:t>Omega-6 fatty acids </a:t>
            </a:r>
            <a:endParaRPr lang="en-PK" sz="2600" dirty="0"/>
          </a:p>
        </p:txBody>
      </p:sp>
    </p:spTree>
    <p:extLst>
      <p:ext uri="{BB962C8B-B14F-4D97-AF65-F5344CB8AC3E}">
        <p14:creationId xmlns:p14="http://schemas.microsoft.com/office/powerpoint/2010/main" val="292434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70790-DAD7-4796-99FD-B3C62E7683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3757" y="517353"/>
            <a:ext cx="9144000" cy="1210020"/>
          </a:xfrm>
        </p:spPr>
        <p:txBody>
          <a:bodyPr>
            <a:normAutofit/>
          </a:bodyPr>
          <a:lstStyle/>
          <a:p>
            <a:r>
              <a:rPr lang="en-US" sz="3200" b="1" dirty="0"/>
              <a:t>Omega-3 fatty acids 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5B57C9-3027-41E0-93CC-58149DB6EB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4731" y="1912903"/>
            <a:ext cx="9144000" cy="3032194"/>
          </a:xfrm>
        </p:spPr>
        <p:txBody>
          <a:bodyPr>
            <a:no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Omega-3fatty acids are a type of polyunsaturated fat(like omega-6) considered an essential fatty acid because it cannot be manufactured by the body.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As a result, people must obtain omega-3 fatty acids from foods such as fish, nut, and plant-based oils such as canola oil and sunflower oils.</a:t>
            </a:r>
            <a:endParaRPr lang="en-PK" sz="2600" dirty="0"/>
          </a:p>
        </p:txBody>
      </p:sp>
    </p:spTree>
    <p:extLst>
      <p:ext uri="{BB962C8B-B14F-4D97-AF65-F5344CB8AC3E}">
        <p14:creationId xmlns:p14="http://schemas.microsoft.com/office/powerpoint/2010/main" val="308968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98513-88EF-45B6-A4B6-0F43DB6799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23613"/>
            <a:ext cx="9144000" cy="1231691"/>
          </a:xfrm>
        </p:spPr>
        <p:txBody>
          <a:bodyPr>
            <a:normAutofit/>
          </a:bodyPr>
          <a:lstStyle/>
          <a:p>
            <a:r>
              <a:rPr lang="en-US" sz="3200" b="1" dirty="0"/>
              <a:t>Types of omega-3 fatty acids 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214AEA-DB79-4296-8E75-B8DAE06992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55303"/>
            <a:ext cx="9144000" cy="4517361"/>
          </a:xfrm>
        </p:spPr>
        <p:txBody>
          <a:bodyPr>
            <a:normAutofit/>
          </a:bodyPr>
          <a:lstStyle/>
          <a:p>
            <a:pPr algn="l"/>
            <a:r>
              <a:rPr lang="en-US" sz="2600" b="1" dirty="0"/>
              <a:t>1:</a:t>
            </a:r>
            <a:r>
              <a:rPr lang="en-US" sz="2600" dirty="0"/>
              <a:t> </a:t>
            </a:r>
            <a:r>
              <a:rPr lang="en-US" sz="2600" b="1" dirty="0"/>
              <a:t>Alpha Linolenic Acid:</a:t>
            </a:r>
          </a:p>
          <a:p>
            <a:pPr algn="l"/>
            <a:endParaRPr lang="en-US" sz="2600" b="1" dirty="0"/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b="1" dirty="0"/>
              <a:t>ALA</a:t>
            </a:r>
            <a:r>
              <a:rPr lang="en-US" sz="2600" dirty="0"/>
              <a:t> or alpha linolenic acid, is an 18-carbon chain and three cis double bonds.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The first double bond is located in the n-3 position or at the omega end of the fatty acid.</a:t>
            </a:r>
          </a:p>
          <a:p>
            <a:pPr algn="l"/>
            <a:endParaRPr lang="en-PK" sz="2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8CD296-FC26-4D54-AEA6-971391BC67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951" y="4753854"/>
            <a:ext cx="8229600" cy="8953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48878F-D312-446B-A056-1A19D3845739}"/>
              </a:ext>
            </a:extLst>
          </p:cNvPr>
          <p:cNvSpPr txBox="1"/>
          <p:nvPr/>
        </p:nvSpPr>
        <p:spPr>
          <a:xfrm>
            <a:off x="0" y="4753854"/>
            <a:ext cx="152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Sigma end</a:t>
            </a:r>
            <a:endParaRPr lang="en-PK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5946A542-B921-4911-8DA2-A9B16C57491B}"/>
              </a:ext>
            </a:extLst>
          </p:cNvPr>
          <p:cNvSpPr/>
          <p:nvPr/>
        </p:nvSpPr>
        <p:spPr>
          <a:xfrm>
            <a:off x="1173736" y="4876800"/>
            <a:ext cx="894214" cy="3247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52160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5D2BC-7BAB-44D0-8A12-ED3519CB1F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9358"/>
            <a:ext cx="9144000" cy="841817"/>
          </a:xfrm>
        </p:spPr>
        <p:txBody>
          <a:bodyPr>
            <a:normAutofit/>
          </a:bodyPr>
          <a:lstStyle/>
          <a:p>
            <a:r>
              <a:rPr lang="en-US" sz="3200" b="1" dirty="0"/>
              <a:t>Types of omega-3 fatty acids 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675F5C-F197-489B-B463-93F4FFCC35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645920"/>
            <a:ext cx="9144000" cy="4825218"/>
          </a:xfrm>
        </p:spPr>
        <p:txBody>
          <a:bodyPr>
            <a:noAutofit/>
          </a:bodyPr>
          <a:lstStyle/>
          <a:p>
            <a:pPr algn="l"/>
            <a:r>
              <a:rPr lang="en-US" sz="2600" b="1" dirty="0"/>
              <a:t>2:</a:t>
            </a:r>
            <a:r>
              <a:rPr lang="en-US" sz="2600" dirty="0"/>
              <a:t> </a:t>
            </a:r>
            <a:r>
              <a:rPr lang="en-US" sz="2600" b="1" dirty="0"/>
              <a:t>Eicosapentaenoic Acid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b="1" dirty="0"/>
              <a:t>EPA</a:t>
            </a:r>
            <a:r>
              <a:rPr lang="en-US" sz="2600" dirty="0"/>
              <a:t> or </a:t>
            </a:r>
            <a:r>
              <a:rPr lang="en-US" sz="2600" dirty="0" err="1"/>
              <a:t>eicosapentaenoic</a:t>
            </a:r>
            <a:r>
              <a:rPr lang="en-US" sz="2600" dirty="0"/>
              <a:t> acid contain a 20-carbon chain and five cis double bonds.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The first double bond is located at the 3</a:t>
            </a:r>
            <a:r>
              <a:rPr lang="en-US" sz="2600" baseline="30000" dirty="0"/>
              <a:t>rd</a:t>
            </a:r>
            <a:r>
              <a:rPr lang="en-US" sz="2600" dirty="0"/>
              <a:t> carbon from the omega end.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Therefore, EPA also is considered an omega-3 fatty acid.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52B32F-3BED-41AA-A08A-7E5E2A9A1A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461" y="4449317"/>
            <a:ext cx="2390775" cy="19145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50763F-07C1-47E4-8A43-DC4D62A055E5}"/>
              </a:ext>
            </a:extLst>
          </p:cNvPr>
          <p:cNvSpPr txBox="1"/>
          <p:nvPr/>
        </p:nvSpPr>
        <p:spPr>
          <a:xfrm>
            <a:off x="7792278" y="5883965"/>
            <a:ext cx="1152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Sigma end</a:t>
            </a:r>
            <a:endParaRPr lang="en-PK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E958019-C58F-4DAA-8373-863133CD1D93}"/>
              </a:ext>
            </a:extLst>
          </p:cNvPr>
          <p:cNvSpPr/>
          <p:nvPr/>
        </p:nvSpPr>
        <p:spPr>
          <a:xfrm rot="10800000">
            <a:off x="7052235" y="5989982"/>
            <a:ext cx="719301" cy="231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92234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60199-343E-45AD-855D-939ADBA8E4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2765"/>
            <a:ext cx="9144000" cy="1187395"/>
          </a:xfrm>
        </p:spPr>
        <p:txBody>
          <a:bodyPr>
            <a:normAutofit/>
          </a:bodyPr>
          <a:lstStyle/>
          <a:p>
            <a:r>
              <a:rPr lang="en-US" sz="3200" b="1" dirty="0"/>
              <a:t>Types of omega-3 fatty acids 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CA7B24-8D0D-4D78-923C-00765A95E7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63040"/>
            <a:ext cx="9144000" cy="4979963"/>
          </a:xfrm>
        </p:spPr>
        <p:txBody>
          <a:bodyPr>
            <a:noAutofit/>
          </a:bodyPr>
          <a:lstStyle/>
          <a:p>
            <a:pPr algn="l"/>
            <a:r>
              <a:rPr lang="en-US" sz="2600" b="1" dirty="0"/>
              <a:t>3:</a:t>
            </a:r>
            <a:r>
              <a:rPr lang="en-US" sz="2600" dirty="0"/>
              <a:t> </a:t>
            </a:r>
            <a:r>
              <a:rPr lang="en-US" sz="2600" b="1" dirty="0"/>
              <a:t>Docosahexaenoic Acid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b="1" dirty="0"/>
              <a:t>DHA</a:t>
            </a:r>
            <a:r>
              <a:rPr lang="en-US" sz="2600" dirty="0"/>
              <a:t> or docosahexaenoic acid is a 22-carbon chain with six double bonds.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2600" dirty="0"/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/>
              <a:t>The first double bonds is located at the 3</a:t>
            </a:r>
            <a:r>
              <a:rPr lang="en-US" sz="2600" baseline="30000" dirty="0"/>
              <a:t>rd</a:t>
            </a:r>
            <a:r>
              <a:rPr lang="en-US" sz="2600" dirty="0"/>
              <a:t> carbon from the omega end of the fatty acid.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B469E5-38AD-46CA-B388-4BE3BEE5B6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684" y="4262512"/>
            <a:ext cx="4797082" cy="25027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CFB613-A251-4927-8637-73E7DAF3D0DC}"/>
              </a:ext>
            </a:extLst>
          </p:cNvPr>
          <p:cNvSpPr txBox="1"/>
          <p:nvPr/>
        </p:nvSpPr>
        <p:spPr>
          <a:xfrm>
            <a:off x="1616765" y="6188765"/>
            <a:ext cx="1497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Sigma end </a:t>
            </a:r>
            <a:endParaRPr lang="en-PK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92BFE11-B74F-4F24-B913-D9671DF0518B}"/>
              </a:ext>
            </a:extLst>
          </p:cNvPr>
          <p:cNvSpPr/>
          <p:nvPr/>
        </p:nvSpPr>
        <p:spPr>
          <a:xfrm>
            <a:off x="2809461" y="6281530"/>
            <a:ext cx="927652" cy="23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18482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C6E97-4AB9-4EB6-9C9F-481449B78F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04002"/>
          </a:xfrm>
        </p:spPr>
        <p:txBody>
          <a:bodyPr>
            <a:normAutofit/>
          </a:bodyPr>
          <a:lstStyle/>
          <a:p>
            <a:r>
              <a:rPr lang="en-US" sz="3200" b="1" dirty="0"/>
              <a:t>Sources of omega-3 fatty acid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6D85FD-2682-4B0F-A063-5792A28BE7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64904"/>
            <a:ext cx="9144000" cy="3922644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arenR"/>
            </a:pPr>
            <a:r>
              <a:rPr lang="en-US" sz="2600" b="1" dirty="0"/>
              <a:t>Sources of ALA:</a:t>
            </a:r>
          </a:p>
          <a:p>
            <a:pPr algn="l"/>
            <a:r>
              <a:rPr lang="en-US" sz="2600" dirty="0"/>
              <a:t>     Canola, soybean and walnuts. </a:t>
            </a:r>
            <a:endParaRPr lang="en-PK" sz="2600" dirty="0"/>
          </a:p>
          <a:p>
            <a:pPr algn="l"/>
            <a:r>
              <a:rPr lang="en-US" sz="2600" b="1" dirty="0"/>
              <a:t>2)  Sources of EPA:</a:t>
            </a:r>
          </a:p>
          <a:p>
            <a:pPr algn="l"/>
            <a:r>
              <a:rPr lang="en-US" sz="2600" dirty="0"/>
              <a:t>      Oily fishes such as Cod Liver and salmon.</a:t>
            </a:r>
          </a:p>
          <a:p>
            <a:pPr algn="l"/>
            <a:r>
              <a:rPr lang="en-US" sz="2600" b="1" dirty="0"/>
              <a:t>3)  Sources of DHA:  </a:t>
            </a:r>
          </a:p>
          <a:p>
            <a:pPr algn="l"/>
            <a:r>
              <a:rPr lang="en-US" sz="2600" dirty="0"/>
              <a:t>       Oily fishes such as Cod Liver, salmon, sardines and also produced from algal fermentation.</a:t>
            </a:r>
            <a:endParaRPr lang="en-PK" sz="2600" dirty="0"/>
          </a:p>
          <a:p>
            <a:pPr algn="l"/>
            <a:endParaRPr lang="en-US" sz="2600" dirty="0"/>
          </a:p>
          <a:p>
            <a:pPr algn="l"/>
            <a:endParaRPr lang="en-US" sz="2600" dirty="0"/>
          </a:p>
          <a:p>
            <a:pPr algn="l"/>
            <a:endParaRPr lang="en-PK" sz="2600" dirty="0"/>
          </a:p>
        </p:txBody>
      </p:sp>
    </p:spTree>
    <p:extLst>
      <p:ext uri="{BB962C8B-B14F-4D97-AF65-F5344CB8AC3E}">
        <p14:creationId xmlns:p14="http://schemas.microsoft.com/office/powerpoint/2010/main" val="218054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EDA4E-1A4C-4A6C-B5A3-C09216F483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26924"/>
          </a:xfrm>
        </p:spPr>
        <p:txBody>
          <a:bodyPr>
            <a:normAutofit/>
          </a:bodyPr>
          <a:lstStyle/>
          <a:p>
            <a:r>
              <a:rPr lang="en-US" sz="3200" b="1" dirty="0"/>
              <a:t>Benefits of omega-3 fatty acid</a:t>
            </a:r>
            <a:endParaRPr lang="en-PK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3E3146-1AFA-4DE6-8593-2F48DD60D8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570922"/>
            <a:ext cx="9144000" cy="2686878"/>
          </a:xfrm>
        </p:spPr>
        <p:txBody>
          <a:bodyPr>
            <a:noAutofit/>
          </a:bodyPr>
          <a:lstStyle/>
          <a:p>
            <a:pPr algn="l"/>
            <a:r>
              <a:rPr lang="en-US" sz="2600" dirty="0"/>
              <a:t>Omega -3 fatty acid can help lower the risk of chronic diseases such as;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2600" dirty="0"/>
              <a:t>Heart diseases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2600" dirty="0"/>
              <a:t>Stroke 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2600" dirty="0"/>
              <a:t>Cancer 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2600" dirty="0"/>
              <a:t>Help to prevent Alzheimer’s disease </a:t>
            </a:r>
            <a:endParaRPr lang="en-PK" sz="2600" dirty="0"/>
          </a:p>
        </p:txBody>
      </p:sp>
      <p:pic>
        <p:nvPicPr>
          <p:cNvPr id="1028" name="Picture 4" descr="Image result for heart disease">
            <a:extLst>
              <a:ext uri="{FF2B5EF4-FFF2-40B4-BE49-F238E27FC236}">
                <a16:creationId xmlns:a16="http://schemas.microsoft.com/office/drawing/2014/main" id="{6FB92C50-7178-4BAC-AC06-D1BC3EB8F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1286" y="2996419"/>
            <a:ext cx="1997612" cy="158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Image result for cancer images">
            <a:extLst>
              <a:ext uri="{FF2B5EF4-FFF2-40B4-BE49-F238E27FC236}">
                <a16:creationId xmlns:a16="http://schemas.microsoft.com/office/drawing/2014/main" id="{8E856B71-23ED-4328-8228-D9C8D2D3A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1286" y="4689766"/>
            <a:ext cx="2058572" cy="198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27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1053</Words>
  <Application>Microsoft Office PowerPoint</Application>
  <PresentationFormat>Widescreen</PresentationFormat>
  <Paragraphs>149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Wingdings</vt:lpstr>
      <vt:lpstr>Office Theme</vt:lpstr>
      <vt:lpstr>Essential And Non-essential Fatty Acids </vt:lpstr>
      <vt:lpstr>Essential Fatty Acids</vt:lpstr>
      <vt:lpstr>Classification</vt:lpstr>
      <vt:lpstr>Omega-3 fatty acids </vt:lpstr>
      <vt:lpstr>Types of omega-3 fatty acids </vt:lpstr>
      <vt:lpstr>Types of omega-3 fatty acids </vt:lpstr>
      <vt:lpstr>Types of omega-3 fatty acids </vt:lpstr>
      <vt:lpstr>Sources of omega-3 fatty acid</vt:lpstr>
      <vt:lpstr>Benefits of omega-3 fatty acid</vt:lpstr>
      <vt:lpstr>Omega-6 fatty acids</vt:lpstr>
      <vt:lpstr>Types of omega-6 fatty acids </vt:lpstr>
      <vt:lpstr>Types of omega-6 fatty acids </vt:lpstr>
      <vt:lpstr>Sources of omega-6 fatty acid </vt:lpstr>
      <vt:lpstr>Non Essential Fatty Acid </vt:lpstr>
      <vt:lpstr>Omega-9 Fatty Acid</vt:lpstr>
      <vt:lpstr>Sources Of Omega-9 Fatty Acids </vt:lpstr>
      <vt:lpstr> Ester Formation</vt:lpstr>
      <vt:lpstr>Esterification:</vt:lpstr>
      <vt:lpstr>Characteristic of Esterification</vt:lpstr>
      <vt:lpstr>Triglycerides </vt:lpstr>
      <vt:lpstr>Simple Triglycerides </vt:lpstr>
      <vt:lpstr>Mix Triglycerides </vt:lpstr>
      <vt:lpstr>Hydrogenation </vt:lpstr>
      <vt:lpstr>Oxidation </vt:lpstr>
      <vt:lpstr>PowerPoint Presentation</vt:lpstr>
      <vt:lpstr>Termination:   </vt:lpstr>
      <vt:lpstr>What is rancidity?</vt:lpstr>
      <vt:lpstr>Hydrolytic rancidity                            Oxidative rancidity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 Fatty Acids</dc:title>
  <dc:creator>younis raza</dc:creator>
  <cp:lastModifiedBy>Ammad Ahmad</cp:lastModifiedBy>
  <cp:revision>77</cp:revision>
  <dcterms:created xsi:type="dcterms:W3CDTF">2019-05-06T05:44:20Z</dcterms:created>
  <dcterms:modified xsi:type="dcterms:W3CDTF">2020-02-03T09:25:39Z</dcterms:modified>
</cp:coreProperties>
</file>